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9" r:id="rId3"/>
    <p:sldId id="274" r:id="rId4"/>
    <p:sldId id="271" r:id="rId5"/>
    <p:sldId id="270" r:id="rId6"/>
    <p:sldId id="276" r:id="rId7"/>
    <p:sldId id="277" r:id="rId8"/>
    <p:sldId id="278" r:id="rId9"/>
    <p:sldId id="272" r:id="rId10"/>
    <p:sldId id="275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>
      <p:ext uri="{19B8F6BF-5375-455C-9EA6-DF929625EA0E}">
        <p15:presenceInfo xmlns:p15="http://schemas.microsoft.com/office/powerpoint/2012/main" xmlns="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pPr>
            <a:r>
              <a:rPr lang="ru-RU" sz="2400" b="1" dirty="0">
                <a:solidFill>
                  <a:srgbClr val="FF0000"/>
                </a:solidFill>
                <a:effectLst/>
                <a:latin typeface="+mn-lt"/>
              </a:rPr>
              <a:t>Целевые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 показатели</a:t>
            </a:r>
          </a:p>
          <a:p>
            <a:pPr>
              <a:defRPr sz="2128" b="0" i="0" u="none" strike="noStrike" kern="1200" cap="none" spc="50" normalizeH="0" baseline="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pPr>
            <a:endParaRPr lang="ru-RU" dirty="0">
              <a:solidFill>
                <a:srgbClr val="FF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9881826680120429E-2"/>
          <c:y val="0.13108859640766307"/>
          <c:w val="0.93126661999641691"/>
          <c:h val="0.580176943047282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населения Республики Крым, обеспеченного качественной питьевой водой
из систем централизованного водоснабжения, %
</c:v>
                </c:pt>
              </c:strCache>
            </c:strRef>
          </c:tx>
          <c:spPr>
            <a:pattFill prst="dkHorz">
              <a:fgClr>
                <a:srgbClr val="0070C0"/>
              </a:fgClr>
              <a:bgClr>
                <a:schemeClr val="bg1"/>
              </a:bgClr>
            </a:pattFill>
            <a:ln w="19050">
              <a:solidFill>
                <a:srgbClr val="0070C0"/>
              </a:solidFill>
            </a:ln>
            <a:effectLst>
              <a:outerShdw blurRad="50800" dist="50800" dir="5400000" algn="ctr" rotWithShape="0">
                <a:schemeClr val="tx1"/>
              </a:outerShdw>
            </a:effectLst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77.2</c:v>
                </c:pt>
                <c:pt idx="1">
                  <c:v>77.2</c:v>
                </c:pt>
                <c:pt idx="2">
                  <c:v>77.5</c:v>
                </c:pt>
                <c:pt idx="3">
                  <c:v>78.2</c:v>
                </c:pt>
                <c:pt idx="4">
                  <c:v>79.7</c:v>
                </c:pt>
                <c:pt idx="5">
                  <c:v>81.900000000000006</c:v>
                </c:pt>
                <c:pt idx="6">
                  <c:v>86.2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55-40F1-AD26-5599C8E5F44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т.ч. доля городского населения Республики Крым, обеспеченного качественной питьевой водой
из систем централизованного водоснабжения, %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43.4</c:v>
                </c:pt>
                <c:pt idx="1">
                  <c:v>43.4</c:v>
                </c:pt>
                <c:pt idx="2">
                  <c:v>43.7</c:v>
                </c:pt>
                <c:pt idx="3">
                  <c:v>44.4</c:v>
                </c:pt>
                <c:pt idx="4">
                  <c:v>45.9</c:v>
                </c:pt>
                <c:pt idx="5">
                  <c:v>48.1</c:v>
                </c:pt>
                <c:pt idx="6">
                  <c:v>51.6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55-40F1-AD26-5599C8E5F44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100"/>
        <c:axId val="70096000"/>
        <c:axId val="70097536"/>
      </c:barChart>
      <c:catAx>
        <c:axId val="7009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97536"/>
        <c:crosses val="autoZero"/>
        <c:auto val="1"/>
        <c:lblAlgn val="ctr"/>
        <c:lblOffset val="100"/>
        <c:noMultiLvlLbl val="0"/>
      </c:catAx>
      <c:valAx>
        <c:axId val="70097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96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9015462633095213"/>
          <c:w val="1"/>
          <c:h val="0.20843151511382266"/>
        </c:manualLayout>
      </c:layout>
      <c:overlay val="0"/>
      <c:spPr>
        <a:noFill/>
        <a:ln w="381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1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8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20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339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10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0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68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74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1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4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2B906-B98A-415D-B0FF-EEF42A30F124}" type="datetimeFigureOut">
              <a:rPr lang="ru-RU" smtClean="0"/>
              <a:t>25.02.2020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15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6.gif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13394" y="4739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389" y="209485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16501" y="16893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8161" y="221857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«ЭКОЛОГИЯ»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6700" y="2181590"/>
            <a:ext cx="8610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2018-2024гг</a:t>
            </a:r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5639" y="3972051"/>
            <a:ext cx="209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Крым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04" y="6123964"/>
            <a:ext cx="1268724" cy="6236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031" y="6139662"/>
            <a:ext cx="984257" cy="57795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101" y="6139662"/>
            <a:ext cx="984257" cy="57795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283" y="6113973"/>
            <a:ext cx="1268724" cy="62362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4707" y="6158445"/>
            <a:ext cx="324924" cy="50613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107" y="6201570"/>
            <a:ext cx="324924" cy="506131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331" y="6123964"/>
            <a:ext cx="1268724" cy="62362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872" y="6159645"/>
            <a:ext cx="984257" cy="5779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1136" y="815006"/>
            <a:ext cx="414865" cy="458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</a:rPr>
              <a:t>1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098567"/>
              </p:ext>
            </p:extLst>
          </p:nvPr>
        </p:nvGraphicFramePr>
        <p:xfrm>
          <a:off x="385910" y="4763945"/>
          <a:ext cx="8491389" cy="122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5047">
                  <a:extLst>
                    <a:ext uri="{9D8B030D-6E8A-4147-A177-3AD203B41FA5}">
                      <a16:colId xmlns="" xmlns:a16="http://schemas.microsoft.com/office/drawing/2014/main" val="3037081223"/>
                    </a:ext>
                  </a:extLst>
                </a:gridCol>
                <a:gridCol w="7076342">
                  <a:extLst>
                    <a:ext uri="{9D8B030D-6E8A-4147-A177-3AD203B41FA5}">
                      <a16:colId xmlns="" xmlns:a16="http://schemas.microsoft.com/office/drawing/2014/main" val="1483267746"/>
                    </a:ext>
                  </a:extLst>
                </a:gridCol>
              </a:tblGrid>
              <a:tr h="13665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400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Куратор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Рюмшин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А.В.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заместитель Председателя Совета министров Республики Крым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extLst>
                  <a:ext uri="{0D108BD9-81ED-4DB2-BD59-A6C34878D82A}">
                    <a16:rowId xmlns="" xmlns:a16="http://schemas.microsoft.com/office/drawing/2014/main" val="3218438280"/>
                  </a:ext>
                </a:extLst>
              </a:tr>
              <a:tr h="15861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400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Черняев Д.Д. – министр жилищно-коммунального хозяйства Республики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Крым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extLst>
                  <a:ext uri="{0D108BD9-81ED-4DB2-BD59-A6C34878D82A}">
                    <a16:rowId xmlns="" xmlns:a16="http://schemas.microsoft.com/office/drawing/2014/main" val="1877223797"/>
                  </a:ext>
                </a:extLst>
              </a:tr>
              <a:tr h="420856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400" u="none" strike="noStrike" spc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Администратор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 – начальник управления развития водопроводно-канализационного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хозяйства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коммунальной теплоэнергетики Министерства жилищно-коммунального хозяйства Республики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Крым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95" marR="5295" marT="0" marB="0" anchor="ctr"/>
                </a:tc>
                <a:extLst>
                  <a:ext uri="{0D108BD9-81ED-4DB2-BD59-A6C34878D82A}">
                    <a16:rowId xmlns="" xmlns:a16="http://schemas.microsoft.com/office/drawing/2014/main" val="3273348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27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56" y="6116325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72" y="6109133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32" y="6109133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2621" y="6154559"/>
            <a:ext cx="324924" cy="506131"/>
          </a:xfrm>
          <a:prstGeom prst="rect">
            <a:avLst/>
          </a:prstGeom>
        </p:spPr>
      </p:pic>
      <p:pic>
        <p:nvPicPr>
          <p:cNvPr id="1027" name="Picture 3" descr="C:\Users\Мацоян\Desktop\scan\Рисунок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11084" y="997651"/>
            <a:ext cx="6684568" cy="473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85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3" y="2150302"/>
            <a:ext cx="5585388" cy="3542835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5793596" y="890507"/>
            <a:ext cx="3283744" cy="36933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Срок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реализации: </a:t>
            </a:r>
            <a:r>
              <a:rPr lang="ru-RU" sz="1400" b="1" dirty="0">
                <a:solidFill>
                  <a:srgbClr val="FF0000"/>
                </a:solidFill>
              </a:rPr>
              <a:t>2018-2024 гг.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04723" y="890507"/>
            <a:ext cx="5115671" cy="36933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Цель: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b="1" dirty="0">
                <a:solidFill>
                  <a:srgbClr val="00B050"/>
                </a:solidFill>
              </a:rPr>
              <a:t>п</a:t>
            </a:r>
            <a:r>
              <a:rPr lang="ru-RU" sz="1400" b="1" dirty="0" smtClean="0">
                <a:solidFill>
                  <a:srgbClr val="00B050"/>
                </a:solidFill>
              </a:rPr>
              <a:t>овышение </a:t>
            </a:r>
            <a:r>
              <a:rPr lang="ru-RU" sz="1400" dirty="0" smtClean="0"/>
              <a:t>качества </a:t>
            </a:r>
            <a:r>
              <a:rPr lang="ru-RU" sz="1400" dirty="0"/>
              <a:t>питьевой </a:t>
            </a:r>
            <a:r>
              <a:rPr lang="ru-RU" sz="1400" dirty="0" smtClean="0"/>
              <a:t>воды для населения </a:t>
            </a:r>
            <a:endParaRPr lang="ru-RU" sz="1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04723" y="1325261"/>
            <a:ext cx="4147128" cy="80021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Финансовое обеспечение: </a:t>
            </a:r>
            <a:r>
              <a:rPr lang="ru-RU" sz="1400" b="1" spc="-5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3 684,07 млн. </a:t>
            </a:r>
            <a:r>
              <a:rPr lang="ru-RU" sz="1400" b="1" spc="-5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31989" algn="just"/>
            <a:r>
              <a:rPr lang="ru-RU" sz="1400" dirty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ru-RU" sz="1400" spc="-51" dirty="0"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бюджет </a:t>
            </a:r>
            <a:r>
              <a:rPr lang="ru-RU" sz="1400" spc="-5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(99%) </a:t>
            </a:r>
            <a:r>
              <a:rPr lang="ru-RU" sz="1400" spc="-51" dirty="0"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spc="-5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3 647,23 млн. </a:t>
            </a:r>
            <a:r>
              <a:rPr lang="ru-RU" sz="1400" spc="-5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31989" algn="just"/>
            <a:r>
              <a:rPr lang="ru-RU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spc="-51" dirty="0">
                <a:ea typeface="Times New Roman" panose="02020603050405020304" pitchFamily="18" charset="0"/>
                <a:cs typeface="Times New Roman" panose="02020603050405020304" pitchFamily="18" charset="0"/>
              </a:rPr>
              <a:t>Бюджет Республики Крым </a:t>
            </a:r>
            <a:r>
              <a:rPr lang="ru-RU" sz="1400" spc="-5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(1%) - </a:t>
            </a:r>
            <a:r>
              <a:rPr lang="ru-RU" sz="1400" spc="-51" dirty="0">
                <a:ea typeface="Times New Roman" panose="02020603050405020304" pitchFamily="18" charset="0"/>
                <a:cs typeface="Times New Roman" panose="02020603050405020304" pitchFamily="18" charset="0"/>
              </a:rPr>
              <a:t>36,84 </a:t>
            </a:r>
            <a:r>
              <a:rPr lang="ru-RU" sz="1400" spc="-5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1400" spc="-5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387598" y="4741935"/>
            <a:ext cx="2669539" cy="132343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/>
            <a:r>
              <a:rPr lang="ru-RU" sz="1400" b="1" dirty="0" smtClean="0"/>
              <a:t>Первоочередные мероприятия:</a:t>
            </a:r>
            <a:r>
              <a:rPr lang="ru-RU" sz="2000" b="1" dirty="0" smtClean="0"/>
              <a:t> </a:t>
            </a: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Евпатория;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Красноперекопск;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Первомайское.</a:t>
            </a:r>
            <a:endParaRPr lang="en-US" sz="1200" b="1" dirty="0" smtClean="0"/>
          </a:p>
          <a:p>
            <a:r>
              <a:rPr lang="en-US" sz="1200" dirty="0" smtClean="0"/>
              <a:t>(</a:t>
            </a:r>
            <a:r>
              <a:rPr lang="ru-RU" sz="1200" dirty="0" smtClean="0"/>
              <a:t>остальные населенные пункты, </a:t>
            </a:r>
          </a:p>
          <a:p>
            <a:r>
              <a:rPr lang="ru-RU" sz="1200" dirty="0" smtClean="0"/>
              <a:t>в </a:t>
            </a:r>
            <a:r>
              <a:rPr lang="ru-RU" sz="1200" dirty="0" err="1" smtClean="0"/>
              <a:t>т.ч</a:t>
            </a:r>
            <a:r>
              <a:rPr lang="ru-RU" sz="1200" dirty="0" smtClean="0"/>
              <a:t>. г. Саки, подлежат уточнению)</a:t>
            </a:r>
            <a:endParaRPr lang="ru-RU" sz="1200" dirty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8" y="6122617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91" y="6124830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68" y="6124830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1933" y="6154559"/>
            <a:ext cx="324924" cy="506131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827363"/>
              </p:ext>
            </p:extLst>
          </p:nvPr>
        </p:nvGraphicFramePr>
        <p:xfrm>
          <a:off x="5653368" y="2655836"/>
          <a:ext cx="3468861" cy="226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894">
                  <a:extLst>
                    <a:ext uri="{9D8B030D-6E8A-4147-A177-3AD203B41FA5}">
                      <a16:colId xmlns="" xmlns:a16="http://schemas.microsoft.com/office/drawing/2014/main" val="892475877"/>
                    </a:ext>
                  </a:extLst>
                </a:gridCol>
                <a:gridCol w="1090894">
                  <a:extLst>
                    <a:ext uri="{9D8B030D-6E8A-4147-A177-3AD203B41FA5}">
                      <a16:colId xmlns="" xmlns:a16="http://schemas.microsoft.com/office/drawing/2014/main" val="1167916484"/>
                    </a:ext>
                  </a:extLst>
                </a:gridCol>
                <a:gridCol w="1287073">
                  <a:extLst>
                    <a:ext uri="{9D8B030D-6E8A-4147-A177-3AD203B41FA5}">
                      <a16:colId xmlns="" xmlns:a16="http://schemas.microsoft.com/office/drawing/2014/main" val="3615572132"/>
                    </a:ext>
                  </a:extLst>
                </a:gridCol>
              </a:tblGrid>
              <a:tr h="32659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/>
                        <a:t>Обеспечение качественной питьевой водой из систем централизованного водоснабжения</a:t>
                      </a:r>
                      <a:endParaRPr lang="ru-R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49232233"/>
                  </a:ext>
                </a:extLst>
              </a:tr>
              <a:tr h="12192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Отчётная дата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Доля</a:t>
                      </a:r>
                      <a:r>
                        <a:rPr lang="ru-RU" sz="1200" b="1" baseline="0" dirty="0" smtClean="0"/>
                        <a:t> населения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7481308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городского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всего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08383500"/>
                  </a:ext>
                </a:extLst>
              </a:tr>
              <a:tr h="32659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31.12.2017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43,4 %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77,2 %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89575042"/>
                  </a:ext>
                </a:extLst>
              </a:tr>
              <a:tr h="32659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31.12.2018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42,5 %</a:t>
                      </a:r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</a:rPr>
                        <a:t>78 %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5389080"/>
                  </a:ext>
                </a:extLst>
              </a:tr>
              <a:tr h="32659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31.12.2019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80,4 %</a:t>
                      </a:r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</a:rPr>
                        <a:t>72,4 %</a:t>
                      </a:r>
                    </a:p>
                  </a:txBody>
                  <a:tcPr/>
                </a:tc>
              </a:tr>
              <a:tr h="32659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31.12.2024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51,6 %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86,2 %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17319793"/>
                  </a:ext>
                </a:extLst>
              </a:tr>
            </a:tbl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359399" y="2286504"/>
            <a:ext cx="3716865" cy="36933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Достижение целевых показателей: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8282" y="5695781"/>
            <a:ext cx="5482293" cy="41549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ctr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</a:t>
            </a:r>
            <a:r>
              <a:rPr lang="ru-RU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данным </a:t>
            </a:r>
            <a:r>
              <a:rPr lang="ru-RU" sz="105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Роспотребнадзора</a:t>
            </a:r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 indent="-431989" algn="ctr"/>
            <a:r>
              <a:rPr lang="ru-RU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превышение ПДК по жёсткости, сухому остатку, хлоридам, сульфатам, нитратам</a:t>
            </a:r>
            <a:endParaRPr lang="ru-RU" sz="105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327778" y="1311541"/>
            <a:ext cx="4750874" cy="87716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Целевые показатели: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ru-RU" sz="1100" b="1" dirty="0" smtClean="0">
                <a:solidFill>
                  <a:srgbClr val="00B050"/>
                </a:solidFill>
              </a:rPr>
              <a:t>повышение </a:t>
            </a:r>
            <a:r>
              <a:rPr lang="ru-RU" sz="1100" b="1" dirty="0">
                <a:solidFill>
                  <a:srgbClr val="00B050"/>
                </a:solidFill>
              </a:rPr>
              <a:t>доли </a:t>
            </a:r>
            <a:r>
              <a:rPr lang="ru-RU" sz="1100" b="1" dirty="0" smtClean="0">
                <a:solidFill>
                  <a:srgbClr val="00B050"/>
                </a:solidFill>
              </a:rPr>
              <a:t>городского населения</a:t>
            </a:r>
            <a:r>
              <a:rPr lang="ru-RU" sz="1100" dirty="0" smtClean="0"/>
              <a:t>,  </a:t>
            </a:r>
            <a:r>
              <a:rPr lang="ru-RU" sz="1100" dirty="0"/>
              <a:t>обеспеченного качественной питьевой </a:t>
            </a:r>
            <a:r>
              <a:rPr lang="ru-RU" sz="1100" dirty="0" smtClean="0"/>
              <a:t>водой из </a:t>
            </a:r>
            <a:r>
              <a:rPr lang="ru-RU" sz="1100" dirty="0"/>
              <a:t>систем централизованного </a:t>
            </a:r>
            <a:r>
              <a:rPr lang="ru-RU" sz="1100" dirty="0" smtClean="0"/>
              <a:t>водоснабжения</a:t>
            </a:r>
          </a:p>
          <a:p>
            <a:pPr marL="171450" indent="-171450">
              <a:buFontTx/>
              <a:buChar char="-"/>
            </a:pPr>
            <a:r>
              <a:rPr lang="ru-RU" sz="1100" b="1" dirty="0" smtClean="0">
                <a:solidFill>
                  <a:srgbClr val="00B050"/>
                </a:solidFill>
              </a:rPr>
              <a:t>строительство крупных </a:t>
            </a:r>
            <a:r>
              <a:rPr lang="ru-RU" sz="11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водоочистных сооружений</a:t>
            </a:r>
            <a:endParaRPr lang="ru-RU" sz="1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3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387597" y="5114842"/>
            <a:ext cx="2669539" cy="954107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/>
            <a:r>
              <a:rPr lang="ru-RU" sz="1400" b="1" dirty="0" smtClean="0"/>
              <a:t>Первоочередные мероприятия:</a:t>
            </a:r>
            <a:r>
              <a:rPr lang="ru-RU" sz="2000" b="1" dirty="0" smtClean="0"/>
              <a:t> </a:t>
            </a: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Евпатория;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Красноперекопск;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/>
              <a:t>ВОС Первомайское.</a:t>
            </a:r>
            <a:endParaRPr lang="en-US" sz="1200" b="1" dirty="0" smtClean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8" y="6122617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91" y="6124830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68" y="6124830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933" y="6154559"/>
            <a:ext cx="324924" cy="506131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374444" y="1039398"/>
            <a:ext cx="8700274" cy="98488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indent="-431989" algn="just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Доля населения обеспеченного качественной питьевой водой из систем ЦВС :</a:t>
            </a:r>
          </a:p>
          <a:p>
            <a:pPr indent="-431989"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72,4% / 2019 год</a:t>
            </a:r>
          </a:p>
          <a:p>
            <a:pPr indent="-431989"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78% /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2018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15779"/>
              </p:ext>
            </p:extLst>
          </p:nvPr>
        </p:nvGraphicFramePr>
        <p:xfrm>
          <a:off x="5268686" y="2516428"/>
          <a:ext cx="3875314" cy="2313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8762"/>
                <a:gridCol w="998276"/>
                <a:gridCol w="998276"/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Муниципальное образование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Доля населения, обеспеченного качественной питьевой водой из систем ЦВС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г.Красноперекопск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Г.Евпатория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Красноперекопский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Первомайский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Раздольненский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29,8%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95,8%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Симферопольский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51,4%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80,8%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Черноморский район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21,5%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96%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" y="2383144"/>
            <a:ext cx="5193646" cy="33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56" y="6116325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72" y="6109133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32" y="6109133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graphicFrame>
        <p:nvGraphicFramePr>
          <p:cNvPr id="19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3541062"/>
              </p:ext>
            </p:extLst>
          </p:nvPr>
        </p:nvGraphicFramePr>
        <p:xfrm>
          <a:off x="178282" y="1097891"/>
          <a:ext cx="8757899" cy="4888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2621" y="6154559"/>
            <a:ext cx="324924" cy="50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56" y="6116325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72" y="6109133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32" y="6109133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016608"/>
              </p:ext>
            </p:extLst>
          </p:nvPr>
        </p:nvGraphicFramePr>
        <p:xfrm>
          <a:off x="144902" y="1699220"/>
          <a:ext cx="8975252" cy="2977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297">
                  <a:extLst>
                    <a:ext uri="{9D8B030D-6E8A-4147-A177-3AD203B41FA5}">
                      <a16:colId xmlns="" xmlns:a16="http://schemas.microsoft.com/office/drawing/2014/main" val="1583852253"/>
                    </a:ext>
                  </a:extLst>
                </a:gridCol>
                <a:gridCol w="827190">
                  <a:extLst>
                    <a:ext uri="{9D8B030D-6E8A-4147-A177-3AD203B41FA5}">
                      <a16:colId xmlns="" xmlns:a16="http://schemas.microsoft.com/office/drawing/2014/main" val="1526997779"/>
                    </a:ext>
                  </a:extLst>
                </a:gridCol>
                <a:gridCol w="665753">
                  <a:extLst>
                    <a:ext uri="{9D8B030D-6E8A-4147-A177-3AD203B41FA5}">
                      <a16:colId xmlns="" xmlns:a16="http://schemas.microsoft.com/office/drawing/2014/main" val="3518586116"/>
                    </a:ext>
                  </a:extLst>
                </a:gridCol>
                <a:gridCol w="813697">
                  <a:extLst>
                    <a:ext uri="{9D8B030D-6E8A-4147-A177-3AD203B41FA5}">
                      <a16:colId xmlns="" xmlns:a16="http://schemas.microsoft.com/office/drawing/2014/main" val="2394855264"/>
                    </a:ext>
                  </a:extLst>
                </a:gridCol>
                <a:gridCol w="887669">
                  <a:extLst>
                    <a:ext uri="{9D8B030D-6E8A-4147-A177-3AD203B41FA5}">
                      <a16:colId xmlns="" xmlns:a16="http://schemas.microsoft.com/office/drawing/2014/main" val="2527915065"/>
                    </a:ext>
                  </a:extLst>
                </a:gridCol>
                <a:gridCol w="887669">
                  <a:extLst>
                    <a:ext uri="{9D8B030D-6E8A-4147-A177-3AD203B41FA5}">
                      <a16:colId xmlns="" xmlns:a16="http://schemas.microsoft.com/office/drawing/2014/main" val="1361376397"/>
                    </a:ext>
                  </a:extLst>
                </a:gridCol>
                <a:gridCol w="1035614">
                  <a:extLst>
                    <a:ext uri="{9D8B030D-6E8A-4147-A177-3AD203B41FA5}">
                      <a16:colId xmlns="" xmlns:a16="http://schemas.microsoft.com/office/drawing/2014/main" val="782162346"/>
                    </a:ext>
                  </a:extLst>
                </a:gridCol>
                <a:gridCol w="704113">
                  <a:extLst>
                    <a:ext uri="{9D8B030D-6E8A-4147-A177-3AD203B41FA5}">
                      <a16:colId xmlns="" xmlns:a16="http://schemas.microsoft.com/office/drawing/2014/main" val="3953268327"/>
                    </a:ext>
                  </a:extLst>
                </a:gridCol>
                <a:gridCol w="997250">
                  <a:extLst>
                    <a:ext uri="{9D8B030D-6E8A-4147-A177-3AD203B41FA5}">
                      <a16:colId xmlns="" xmlns:a16="http://schemas.microsoft.com/office/drawing/2014/main" val="2401824791"/>
                    </a:ext>
                  </a:extLst>
                </a:gridCol>
              </a:tblGrid>
              <a:tr h="486291">
                <a:tc rowSpan="2"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Источники финансирования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Объем финансового обеспечения (млн.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руб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7383565"/>
                  </a:ext>
                </a:extLst>
              </a:tr>
              <a:tr h="486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годам реализации 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81097142"/>
                  </a:ext>
                </a:extLst>
              </a:tr>
              <a:tr h="438261">
                <a:tc>
                  <a:txBody>
                    <a:bodyPr/>
                    <a:lstStyle/>
                    <a:p>
                      <a:endParaRPr lang="ru-RU" sz="1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2018-2024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12044596"/>
                  </a:ext>
                </a:extLst>
              </a:tr>
              <a:tr h="497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b="1" spc="-50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200" b="1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748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1 060,22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1 067,61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686,09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3 684,09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94878647"/>
                  </a:ext>
                </a:extLst>
              </a:tr>
              <a:tr h="438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бюджет 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en-US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740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1 049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1 056,93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679,23</a:t>
                      </a:r>
                      <a:endParaRPr lang="ru-RU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spc="-5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3 647,24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56808356"/>
                  </a:ext>
                </a:extLst>
              </a:tr>
              <a:tr h="4970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 Республики 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Крым (</a:t>
                      </a:r>
                      <a:r>
                        <a:rPr lang="ru-RU" sz="1200" spc="-5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софинансирование</a:t>
                      </a:r>
                      <a:r>
                        <a:rPr lang="ru-RU" sz="1200" spc="-5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spc="-50" baseline="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</a:t>
                      </a:r>
                      <a:r>
                        <a:rPr lang="ru-RU" sz="1200" spc="-5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ПИР (за счет РАИП)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spc="-5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spc="-5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spc="-5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spc="-5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10,68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pc="-5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6,86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5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36,85</a:t>
                      </a:r>
                      <a:endParaRPr lang="ru-RU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77696060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000684" y="1094775"/>
            <a:ext cx="3706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Финансовое обеспечение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814" y="4682767"/>
            <a:ext cx="900852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ea typeface="Times New Roman" panose="02020603050405020304" pitchFamily="18" charset="0"/>
              </a:rPr>
              <a:t>Правилами предоставления и распределения субсидий из федерального бюджета </a:t>
            </a:r>
            <a:r>
              <a:rPr lang="ru-RU" sz="1400" u="sng" dirty="0"/>
              <a:t>не предусмотрена </a:t>
            </a:r>
            <a:r>
              <a:rPr lang="ru-RU" sz="1400" dirty="0"/>
              <a:t>возможность использования субсидий на проведение проектно-изыскательских работ и прохождение государственной экспертизы.</a:t>
            </a:r>
          </a:p>
          <a:p>
            <a:r>
              <a:rPr lang="ru-RU" sz="1400" dirty="0"/>
              <a:t>Для разработки необходимой ПСД в </a:t>
            </a:r>
            <a:r>
              <a:rPr lang="ru-RU" sz="1400" dirty="0" smtClean="0"/>
              <a:t>республиканском бюджете дополнительно </a:t>
            </a:r>
            <a:r>
              <a:rPr lang="ru-RU" sz="1400" b="1" dirty="0"/>
              <a:t>изыскано </a:t>
            </a:r>
            <a:r>
              <a:rPr lang="ru-RU" sz="1400" b="1" u="sng" dirty="0"/>
              <a:t>173,72 млн. рублей</a:t>
            </a:r>
            <a:r>
              <a:rPr lang="ru-RU" sz="1400" b="1" dirty="0"/>
              <a:t> </a:t>
            </a:r>
            <a:r>
              <a:rPr lang="ru-RU" sz="1400" b="1" dirty="0" smtClean="0"/>
              <a:t>     </a:t>
            </a:r>
            <a:r>
              <a:rPr lang="ru-RU" sz="1400" dirty="0" smtClean="0"/>
              <a:t>(на 2019 </a:t>
            </a:r>
            <a:r>
              <a:rPr lang="ru-RU" sz="1400" dirty="0"/>
              <a:t>год - 45,72 млн. рублей, на 2020 год - 128,0 млн</a:t>
            </a:r>
            <a:r>
              <a:rPr lang="ru-RU" sz="1400" dirty="0" smtClean="0"/>
              <a:t>. рублей</a:t>
            </a:r>
            <a:r>
              <a:rPr lang="ru-RU" sz="1400" dirty="0"/>
              <a:t>). </a:t>
            </a:r>
            <a:endParaRPr lang="ru-RU" sz="1400" dirty="0" smtClean="0"/>
          </a:p>
          <a:p>
            <a:r>
              <a:rPr lang="ru-RU" sz="1400" dirty="0" smtClean="0"/>
              <a:t>ГУП </a:t>
            </a:r>
            <a:r>
              <a:rPr lang="ru-RU" sz="1400" dirty="0"/>
              <a:t>РК «Вода </a:t>
            </a:r>
            <a:r>
              <a:rPr lang="ru-RU" sz="1400" dirty="0" smtClean="0"/>
              <a:t>Крыма» 07.11.2019 заключены </a:t>
            </a:r>
            <a:r>
              <a:rPr lang="ru-RU" sz="1400" dirty="0"/>
              <a:t>2-х годичные </a:t>
            </a:r>
            <a:r>
              <a:rPr lang="ru-RU" sz="1400" dirty="0" smtClean="0"/>
              <a:t>контракты </a:t>
            </a:r>
            <a:r>
              <a:rPr lang="ru-RU" sz="1400" dirty="0"/>
              <a:t>на выполнение </a:t>
            </a:r>
            <a:r>
              <a:rPr lang="ru-RU" sz="1400" dirty="0" smtClean="0"/>
              <a:t>ПИР с подрядной организацией ООО «</a:t>
            </a:r>
            <a:r>
              <a:rPr lang="ru-RU" sz="1400" dirty="0" err="1" smtClean="0"/>
              <a:t>Аргент</a:t>
            </a:r>
            <a:r>
              <a:rPr lang="ru-RU" sz="1400" dirty="0" smtClean="0"/>
              <a:t>-Альянс», оплачены авансы в сумме 44,9 </a:t>
            </a:r>
            <a:r>
              <a:rPr lang="ru-RU" sz="1400" dirty="0" err="1" smtClean="0"/>
              <a:t>млн.рублей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2621" y="6154559"/>
            <a:ext cx="324924" cy="50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8" y="6122617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91" y="6124830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68" y="6124830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933" y="6154559"/>
            <a:ext cx="324924" cy="5061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" y="811349"/>
            <a:ext cx="93304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 МЕРОПРИЯТИЙ «ДОРОЖНАЯ КАРТА»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реализации регионального проекта «Чистая вода»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2020 году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82582"/>
              </p:ext>
            </p:extLst>
          </p:nvPr>
        </p:nvGraphicFramePr>
        <p:xfrm>
          <a:off x="449806" y="1739566"/>
          <a:ext cx="8430819" cy="4000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693"/>
                <a:gridCol w="2971800"/>
                <a:gridCol w="757990"/>
                <a:gridCol w="806115"/>
                <a:gridCol w="1143000"/>
                <a:gridCol w="2370221"/>
              </a:tblGrid>
              <a:tr h="7203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результата, мероприятия, контрольной точки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документа и характеристика результата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72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1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оценку состояния объектов централизованных систем водоснабжения и водоподготовки за 2019 год на предмет соответствия установленным показателям качества и безопасности питьевого водоснабжения 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15.02.2020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Побережный Д.А.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 Республики Крым о проведении инвентаризации объектов водоснабжения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881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инвентаризацию объектов водоснабжения за 2019 год в соответствии с методическими рекомендациями по инвентаризации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15.02.2020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Побережный Д.А.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 Республики Крым о проведении инвентаризации объектов водоснабжения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72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Представить отчёт в Фонд ЖКХ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15.02.2020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Побережный Д.А.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в Фонд ЖКХ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144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Сформировать отчет о мониторинге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региональной программы за 2019 год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20.02.2020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 С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 Республики Крым о мониторинге региональной программы за 2019 год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16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Сформировать отчет о мониторинге региональной программы в 2020 году (ежеквартально)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01.04.2020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01.07.2020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01.10.2020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 С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 Республики Крым о мониторинге региональной программы за 2020 год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881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Внести  изменения в региональную программу повышения качества водоснабжения (далее – региональная программа)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01.05.2020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 С.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Совета министров Республики Крым «О внесении изменений в постановление от 01.08.2019 № 417»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16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Разработать проект внесения изменений в  региональную программу Республики Крым на  2019-2024 годы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15.03.2020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внесения изменений в региональную программу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16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Утвердить проект внесения изменений в региональную программу на 2019-2024 годы 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01.04.2020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01.05.2020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Постановление Совета министров Республики Крым «О внесении изменений в постановление от 01.08.2019 № 417»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216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Направить в Фонд ЖКХ, Минстрой РФ постановление о внесении изменений в Программу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01.05.2020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01.05.2020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в адрес Минстроя РФ, Фонда ЖКХ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8" y="6122617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91" y="6124830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68" y="6124830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933" y="6154559"/>
            <a:ext cx="324924" cy="506131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706045"/>
              </p:ext>
            </p:extLst>
          </p:nvPr>
        </p:nvGraphicFramePr>
        <p:xfrm>
          <a:off x="514945" y="977850"/>
          <a:ext cx="8151358" cy="4864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3518"/>
                <a:gridCol w="3083650"/>
                <a:gridCol w="770021"/>
                <a:gridCol w="745958"/>
                <a:gridCol w="1239253"/>
                <a:gridCol w="1888958"/>
              </a:tblGrid>
              <a:tr h="914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результата, мероприятия, контрольной точки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документа и характеристика результата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91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63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Реализовать мероприятия по строительству и реконструкции (модернизации) объектов питьевого водоснабжения и водоподготовки, предусмотренных региональной программой, достигнуто повышение доли населения Республики Крым (в </a:t>
                      </a:r>
                      <a:r>
                        <a:rPr lang="ru-RU" sz="1050" b="1" spc="-5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05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городского), обеспеченного качественной питьевой водой из систем централизованного водоснабжения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15.02.2019</a:t>
                      </a:r>
                      <a:endParaRPr lang="ru-RU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31.12.2024</a:t>
                      </a:r>
                      <a:endParaRPr lang="ru-RU" sz="105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Черняев Д.Д.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Отчёты Республики Крым в Фонд ЖКХ о выполнении соглашения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 проектно-изыскательские работы по объектам «Строительство ВОС г. Евпатория», «Строительство ВОС г. Красноперекопск»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07.11.2019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26.10.2020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 (ООО «Аргент-Альянс»)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Положительное заключение  государственной экспертизы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5.1.1.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общественные обсуждения в форме проведения слушаний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23.03.2020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 (ООО «Аргент-Альянс»)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Согласование ОВОС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5.1.2.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Оформить земельный участок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15.06.2020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 (ООО «Аргент-Альянс»)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ГПЗУ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5.1.3.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инженерные изыскания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23.03.2020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 (ООО «Аргент-Альянс»)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об инженерных изысканиях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5.1.4.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Получить заключения государственной экологической экспертизы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18.05.2020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20.07.2020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 (ООО «</a:t>
                      </a:r>
                      <a:r>
                        <a:rPr lang="ru-RU" sz="1050" spc="-5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Аргент</a:t>
                      </a: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-Альянс»)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Положительное заключение государственной экологической экспертизы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5.2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Получить положительные заключения государственной экспертизы по объектам «Строительство ВОС          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г. Евпатория», «Строительство ВОС г. Красноперекопск»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24.08.2020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26.10.2020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ГУП РК «Вода Крыма»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(ООО «</a:t>
                      </a:r>
                      <a:r>
                        <a:rPr lang="ru-RU" sz="1050" spc="-5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Аргент</a:t>
                      </a: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-Альянс»)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Положительное заключение государственной экспертизы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16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Представить отчёт в Фонд ЖКХ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31.12.2020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Черняев Д.Д.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в Фонд ЖКХ</a:t>
                      </a:r>
                      <a:endParaRPr lang="ru-RU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6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08" y="6122617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091" y="6124830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68" y="6124830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933" y="6154559"/>
            <a:ext cx="324924" cy="506131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540554"/>
              </p:ext>
            </p:extLst>
          </p:nvPr>
        </p:nvGraphicFramePr>
        <p:xfrm>
          <a:off x="458058" y="1027106"/>
          <a:ext cx="8422106" cy="4910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9073"/>
                <a:gridCol w="3404937"/>
                <a:gridCol w="733927"/>
                <a:gridCol w="709862"/>
                <a:gridCol w="1010653"/>
                <a:gridCol w="2153654"/>
              </a:tblGrid>
              <a:tr h="10735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результата, мероприятия, контрольной точки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реализации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документа и характеристика результата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</a:tr>
              <a:tr h="128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977" marR="14977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45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Заключить соглашения о предоставлении субсидий из федерального бюджета бюджету Республики Крым с Минстроем РФ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01.11.2020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(ориентировочно)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31.12.2020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(ориентировочно)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Черняев Д.Д.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 в ГИИС «Электронный бюджет»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i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Ключевые задачи на 2020 год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08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Оказать содействие Администрации Первомайского района в части проведения переоценки запасов подземных вод за счет средств Министерства экологии и природных ресурсов РК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01.03.2020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Черняев Д.Д.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в адрес Главы РК о ходатайстве по выделению финансирования по линии Министерства экологии и природных ресурсов Республики Крым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04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Проанализировать информацию по реализуемым и планируемым к реализации мероприятиям по повышению качества водоснабжения на территории муниципальных образований Республики Крым, с целью достижения показателей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15.02.2020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15.03.2020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мероприятий с ожидаемым эффектом к концу 2020 года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44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Определить дефицит бюджетных средств, необходимых для реализации питьевого водоснабжения  и водоподготовки для достижения показателей регионального проекта «Чистая вода» по результатам уточнения Минстроем России совместно с Роспотребнадзором базовых показателей обеспечения населения качественной питьевой водой из систем централизованного водоснабжения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01.02.2020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01.04.2020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</a:t>
                      </a: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У.С.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финансирования необходимая для реализации мероприятий сверх установленного лимита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Подвести итоги проведения  муниципальными образованиями РК мероприятий по повышению качества водоснабжения в 2020 году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01.10.2020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01.12.2020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увеличения доли населения, обеспеченного качественной питьевой водой в  сравнении с 2019 годом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7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заседание научно-технического совета совместно с ГУП РК «Вода Крыма» по рассмотрению предложений по повышению качества водоснабжения на территории Республики Крым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31.12.2020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Каялиева У.С.             ГУП РК «Вода Крыма»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Протоколы, принятые решения, проведение тестирования оборудования на безвозмездной основе и т. д.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22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87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-1524000" y="752478"/>
            <a:ext cx="12192000" cy="2857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68815" y="37990"/>
            <a:ext cx="619127" cy="7287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971" y="228331"/>
            <a:ext cx="22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ЖКХ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8229613" y="21826"/>
            <a:ext cx="847727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49396" y="257833"/>
            <a:ext cx="138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3723" y="197554"/>
            <a:ext cx="3529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 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«ЧИСТАЯ ВОДА»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-1414461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703215" y="6757583"/>
            <a:ext cx="385881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44352" y="6757583"/>
            <a:ext cx="4258863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56" y="6116325"/>
            <a:ext cx="1268724" cy="62362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11" y="6156951"/>
            <a:ext cx="984257" cy="577956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72" y="6109133"/>
            <a:ext cx="1268724" cy="623628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790" y="6156951"/>
            <a:ext cx="984257" cy="57795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282" y="6183579"/>
            <a:ext cx="324924" cy="506131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532" y="6109133"/>
            <a:ext cx="1268724" cy="6236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966" y="6118647"/>
            <a:ext cx="984257" cy="577956"/>
          </a:xfrm>
          <a:prstGeom prst="rect">
            <a:avLst/>
          </a:prstGeom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822106"/>
              </p:ext>
            </p:extLst>
          </p:nvPr>
        </p:nvGraphicFramePr>
        <p:xfrm>
          <a:off x="199505" y="1682524"/>
          <a:ext cx="8758040" cy="4212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22">
                  <a:extLst>
                    <a:ext uri="{9D8B030D-6E8A-4147-A177-3AD203B41FA5}">
                      <a16:colId xmlns="" xmlns:a16="http://schemas.microsoft.com/office/drawing/2014/main" val="1341470828"/>
                    </a:ext>
                  </a:extLst>
                </a:gridCol>
                <a:gridCol w="3323618">
                  <a:extLst>
                    <a:ext uri="{9D8B030D-6E8A-4147-A177-3AD203B41FA5}">
                      <a16:colId xmlns="" xmlns:a16="http://schemas.microsoft.com/office/drawing/2014/main" val="1345584611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3963386309"/>
                    </a:ext>
                  </a:extLst>
                </a:gridCol>
                <a:gridCol w="3581400">
                  <a:extLst>
                    <a:ext uri="{9D8B030D-6E8A-4147-A177-3AD203B41FA5}">
                      <a16:colId xmlns="" xmlns:a16="http://schemas.microsoft.com/office/drawing/2014/main" val="2469072116"/>
                    </a:ext>
                  </a:extLst>
                </a:gridCol>
              </a:tblGrid>
              <a:tr h="463911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№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Мероприятие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Срок 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/>
                        <a:t>Примечание</a:t>
                      </a:r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737717"/>
                  </a:ext>
                </a:extLst>
              </a:tr>
              <a:tr h="33797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Заключение </a:t>
                      </a:r>
                      <a:r>
                        <a:rPr lang="ru-RU" sz="1200" b="1" dirty="0" smtClean="0"/>
                        <a:t>соглашения</a:t>
                      </a:r>
                      <a:r>
                        <a:rPr lang="ru-RU" sz="1200" dirty="0" smtClean="0"/>
                        <a:t> с Минстроем России </a:t>
                      </a:r>
                    </a:p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о достижении </a:t>
                      </a:r>
                      <a:r>
                        <a:rPr lang="ru-RU" sz="1200" b="1" dirty="0" smtClean="0"/>
                        <a:t>целевых показателей</a:t>
                      </a:r>
                      <a:r>
                        <a:rPr lang="ru-RU" sz="1200" dirty="0" smtClean="0"/>
                        <a:t> к 2024 году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01.02.2019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Соглашение </a:t>
                      </a:r>
                      <a:r>
                        <a:rPr lang="ru-RU" sz="1200" u="sng" dirty="0" smtClean="0"/>
                        <a:t>заключено</a:t>
                      </a:r>
                      <a:r>
                        <a:rPr lang="ru-RU" sz="1200" dirty="0" smtClean="0"/>
                        <a:t> в электронном бюджете 05.02.2019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67270461"/>
                  </a:ext>
                </a:extLst>
              </a:tr>
              <a:tr h="33961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Заключение </a:t>
                      </a:r>
                      <a:r>
                        <a:rPr lang="ru-RU" sz="1200" b="1" dirty="0" smtClean="0"/>
                        <a:t>соглашения</a:t>
                      </a:r>
                      <a:r>
                        <a:rPr lang="ru-RU" sz="1200" dirty="0" smtClean="0"/>
                        <a:t> с Минстроем России</a:t>
                      </a:r>
                    </a:p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о представлении </a:t>
                      </a:r>
                      <a:r>
                        <a:rPr lang="ru-RU" sz="1200" b="1" dirty="0" smtClean="0"/>
                        <a:t>субсидии</a:t>
                      </a:r>
                      <a:r>
                        <a:rPr lang="ru-RU" sz="1200" dirty="0" smtClean="0"/>
                        <a:t> в 2019-2021 годах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15.02.2019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Соглашение </a:t>
                      </a:r>
                      <a:r>
                        <a:rPr lang="ru-RU" sz="1200" u="sng" dirty="0" smtClean="0"/>
                        <a:t>заключено</a:t>
                      </a:r>
                      <a:r>
                        <a:rPr lang="ru-RU" sz="1200" dirty="0" smtClean="0"/>
                        <a:t> в электронном бюджете 12.02.2019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3983463"/>
                  </a:ext>
                </a:extLst>
              </a:tr>
              <a:tr h="80072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b="1" dirty="0" smtClean="0"/>
                        <a:t>Инвентаризация</a:t>
                      </a:r>
                      <a:r>
                        <a:rPr lang="ru-RU" sz="1200" dirty="0" smtClean="0"/>
                        <a:t> объектов водоснабжения </a:t>
                      </a:r>
                    </a:p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в соответствии с методическими рекомендациями (при участии территориального органа </a:t>
                      </a:r>
                      <a:r>
                        <a:rPr lang="ru-RU" sz="1200" dirty="0" err="1" smtClean="0"/>
                        <a:t>Роспотребнадзора</a:t>
                      </a:r>
                      <a:r>
                        <a:rPr lang="ru-RU" sz="12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01.02.2019 - 01.05.2019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Данные инвентаризации </a:t>
                      </a:r>
                      <a:r>
                        <a:rPr lang="ru-RU" sz="1200" u="sng" dirty="0" smtClean="0"/>
                        <a:t>внесены</a:t>
                      </a:r>
                      <a:r>
                        <a:rPr lang="ru-RU" sz="1200" dirty="0" smtClean="0"/>
                        <a:t> </a:t>
                      </a:r>
                      <a:r>
                        <a:rPr lang="ru-RU" sz="1200" u="none" dirty="0" smtClean="0"/>
                        <a:t>в АИС «Реформа ЖКХ». Отчёт Республики</a:t>
                      </a:r>
                      <a:r>
                        <a:rPr lang="ru-RU" sz="1200" u="none" baseline="0" dirty="0" smtClean="0"/>
                        <a:t> Крым </a:t>
                      </a:r>
                      <a:r>
                        <a:rPr lang="ru-RU" sz="1200" u="sng" baseline="0" dirty="0" smtClean="0"/>
                        <a:t>направлен</a:t>
                      </a:r>
                      <a:r>
                        <a:rPr lang="ru-RU" sz="1200" u="none" baseline="0" dirty="0" smtClean="0"/>
                        <a:t> в Фонд ЖКХ 30.04.2019. </a:t>
                      </a:r>
                      <a:r>
                        <a:rPr lang="ru-RU" sz="1200" i="1" u="none" baseline="0" dirty="0" smtClean="0">
                          <a:effectLst/>
                          <a:latin typeface="Times New Roman" panose="02020603050405020304" pitchFamily="18" charset="0"/>
                        </a:rPr>
                        <a:t>В</a:t>
                      </a:r>
                      <a:r>
                        <a:rPr lang="ru-RU" sz="12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едется уточнение итогов инвентаризации</a:t>
                      </a:r>
                      <a:endParaRPr lang="ru-RU" sz="1200" u="none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54949601"/>
                  </a:ext>
                </a:extLst>
              </a:tr>
              <a:tr h="114431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Разработка и утверждение </a:t>
                      </a:r>
                      <a:r>
                        <a:rPr lang="ru-RU" sz="1200" b="1" dirty="0" smtClean="0"/>
                        <a:t>региональной программы</a:t>
                      </a:r>
                      <a:r>
                        <a:rPr lang="ru-RU" sz="1200" dirty="0" smtClean="0"/>
                        <a:t> повышения качества водоснабжения на 2019-2024 годы</a:t>
                      </a:r>
                    </a:p>
                    <a:p>
                      <a:pPr marL="0" marR="0" indent="-432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(при участии территориального органа </a:t>
                      </a:r>
                      <a:r>
                        <a:rPr lang="ru-RU" sz="1200" dirty="0" err="1" smtClean="0"/>
                        <a:t>Роспотребнадзора</a:t>
                      </a:r>
                      <a:r>
                        <a:rPr lang="ru-RU" sz="1200" dirty="0" smtClean="0"/>
                        <a:t>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01.05.2019 - 01.08.2019 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u="none" baseline="0" dirty="0" smtClean="0"/>
                        <a:t>В соответствии  с </a:t>
                      </a:r>
                      <a:r>
                        <a:rPr lang="ru-RU" sz="1200" u="sng" baseline="0" dirty="0" err="1" smtClean="0"/>
                        <a:t>метод.рекомендациями</a:t>
                      </a:r>
                      <a:r>
                        <a:rPr lang="ru-RU" sz="1200" u="none" baseline="0" dirty="0" smtClean="0"/>
                        <a:t> </a:t>
                      </a:r>
                      <a:r>
                        <a:rPr lang="ru-RU" sz="1200" u="none" dirty="0" smtClean="0"/>
                        <a:t>и </a:t>
                      </a:r>
                      <a:r>
                        <a:rPr lang="ru-RU" sz="1200" i="1" u="none" dirty="0" smtClean="0"/>
                        <a:t>проектом</a:t>
                      </a:r>
                      <a:r>
                        <a:rPr lang="ru-RU" sz="1200" u="none" dirty="0" smtClean="0"/>
                        <a:t> </a:t>
                      </a:r>
                      <a:r>
                        <a:rPr lang="ru-RU" sz="1200" u="sng" dirty="0" smtClean="0"/>
                        <a:t>справочника</a:t>
                      </a:r>
                      <a:r>
                        <a:rPr lang="ru-RU" sz="1200" dirty="0" smtClean="0"/>
                        <a:t> перспективных технологий водоподготовки</a:t>
                      </a:r>
                      <a:r>
                        <a:rPr lang="ru-RU" sz="1200" u="none" dirty="0" smtClean="0"/>
                        <a:t> Минстроя России разработана региональная программа, </a:t>
                      </a:r>
                      <a:r>
                        <a:rPr lang="ru-RU" sz="1200" u="none" baseline="0" dirty="0" smtClean="0"/>
                        <a:t>утверждена постановлением Совета министров РК от 19.09.2019 №535.</a:t>
                      </a:r>
                      <a:endParaRPr lang="ru-RU" sz="1200" u="none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18261926"/>
                  </a:ext>
                </a:extLst>
              </a:tr>
              <a:tr h="80072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Реализация мероприятий по </a:t>
                      </a:r>
                      <a:r>
                        <a:rPr lang="ru-RU" sz="1200" b="1" dirty="0" smtClean="0"/>
                        <a:t>строительству </a:t>
                      </a:r>
                    </a:p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b="1" dirty="0" smtClean="0"/>
                        <a:t>и реконструкции</a:t>
                      </a:r>
                      <a:r>
                        <a:rPr lang="ru-RU" sz="1200" dirty="0" smtClean="0"/>
                        <a:t> (модернизации) </a:t>
                      </a:r>
                    </a:p>
                    <a:p>
                      <a:pPr marL="0" indent="-432000" algn="l">
                        <a:spcBef>
                          <a:spcPts val="0"/>
                        </a:spcBef>
                        <a:buNone/>
                      </a:pPr>
                      <a:r>
                        <a:rPr lang="ru-RU" sz="1200" dirty="0" smtClean="0"/>
                        <a:t>объектов питьевого водоснабжения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2019 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FF0000"/>
                          </a:solidFill>
                        </a:rPr>
                        <a:t>2024</a:t>
                      </a:r>
                      <a:endParaRPr lang="ru-R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aseline="0" dirty="0" smtClean="0"/>
                        <a:t>Необходимо разработать </a:t>
                      </a:r>
                      <a:r>
                        <a:rPr lang="ru-RU" sz="1200" u="none" baseline="0" dirty="0" smtClean="0"/>
                        <a:t>ПСД (за счёт средств бюджета РК),</a:t>
                      </a:r>
                      <a:r>
                        <a:rPr lang="ru-RU" sz="1200" baseline="0" dirty="0" smtClean="0"/>
                        <a:t> пройти </a:t>
                      </a:r>
                      <a:r>
                        <a:rPr lang="ru-RU" sz="1200" u="sng" baseline="0" dirty="0" err="1" smtClean="0"/>
                        <a:t>госэкспертизу</a:t>
                      </a:r>
                      <a:r>
                        <a:rPr lang="ru-RU" sz="1200" baseline="0" dirty="0" smtClean="0"/>
                        <a:t>  </a:t>
                      </a:r>
                    </a:p>
                    <a:p>
                      <a:pPr algn="just"/>
                      <a:r>
                        <a:rPr lang="ru-RU" sz="1200" baseline="0" dirty="0" smtClean="0"/>
                        <a:t>и сформировать </a:t>
                      </a:r>
                      <a:r>
                        <a:rPr lang="ru-RU" sz="1200" u="sng" baseline="0" dirty="0" err="1" smtClean="0"/>
                        <a:t>инвест</a:t>
                      </a:r>
                      <a:r>
                        <a:rPr lang="ru-RU" sz="1200" u="sng" baseline="0" dirty="0" smtClean="0"/>
                        <a:t>-пакеты</a:t>
                      </a:r>
                      <a:r>
                        <a:rPr lang="ru-RU" sz="1200" baseline="0" dirty="0" smtClean="0"/>
                        <a:t> в соответствии              с требованиями ПП РФ № 590 от 12.08.2008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33109919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3160395" y="803729"/>
            <a:ext cx="28232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План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мероприятий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(общая редакция)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2621" y="6154559"/>
            <a:ext cx="324924" cy="50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3759</TotalTime>
  <Words>1487</Words>
  <Application>Microsoft Office PowerPoint</Application>
  <PresentationFormat>Экран (4:3)</PresentationFormat>
  <Paragraphs>389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100</cp:revision>
  <cp:lastPrinted>2019-02-22T12:52:46Z</cp:lastPrinted>
  <dcterms:created xsi:type="dcterms:W3CDTF">2019-02-14T07:44:27Z</dcterms:created>
  <dcterms:modified xsi:type="dcterms:W3CDTF">2020-02-25T06:10:21Z</dcterms:modified>
</cp:coreProperties>
</file>