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7" r:id="rId8"/>
    <p:sldId id="272" r:id="rId9"/>
    <p:sldId id="268" r:id="rId10"/>
    <p:sldId id="269" r:id="rId11"/>
    <p:sldId id="262" r:id="rId12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18" d="100"/>
          <a:sy n="118" d="100"/>
        </p:scale>
        <p:origin x="-258" y="-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572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179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489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628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35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083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44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380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807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3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89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2B906-B98A-415D-B0FF-EEF42A30F124}" type="datetimeFigureOut">
              <a:rPr lang="ru-RU" smtClean="0"/>
              <a:t>13.03.2020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2945BF-D892-44A4-A63C-86B7C08681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31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microsoft.com/office/2007/relationships/hdphoto" Target="../media/hdphoto3.wdp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3.wdp"/><Relationship Id="rId4" Type="http://schemas.openxmlformats.org/officeDocument/2006/relationships/image" Target="../media/image8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microsoft.com/office/2007/relationships/hdphoto" Target="../media/hdphoto2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887322" y="39119"/>
            <a:ext cx="619126" cy="7287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49881" y="155827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14019" t="5007" r="16822" b="8622"/>
          <a:stretch/>
        </p:blipFill>
        <p:spPr>
          <a:xfrm>
            <a:off x="3007514" y="39119"/>
            <a:ext cx="847726" cy="7016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68351" y="205508"/>
            <a:ext cx="990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МИНСТРОЙ РОССИИ</a:t>
            </a:r>
            <a:endParaRPr lang="ru-RU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791699" y="243721"/>
            <a:ext cx="224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#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ЖКХменяется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72089" y="85072"/>
            <a:ext cx="3529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ПРОЕКТ 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«ЖИЛЬЕ И ГОРОДСКАЯ СРЕДА»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6925" y="2733674"/>
            <a:ext cx="86105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ДЛЯ ПРОЖИВАНИЯ ЖИЛИЩНОГО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24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72089" y="5667375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Крым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9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 rotWithShape="1">
          <a:blip r:embed="rId9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  <p:cxnSp>
        <p:nvCxnSpPr>
          <p:cNvPr id="53" name="Прямая соединительная линия 52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Рисунок 60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6573" y="-84206"/>
            <a:ext cx="5309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434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319154" y="852623"/>
            <a:ext cx="5515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Регионального проекта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способы реализации и годам: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93877" y="1570527"/>
            <a:ext cx="4794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</a:p>
          <a:p>
            <a:pPr lvl="0"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3 720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 м</a:t>
            </a:r>
          </a:p>
          <a:p>
            <a:pPr lvl="0"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Расселяемые аварийные МКД: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04886" y="2804495"/>
            <a:ext cx="50604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Феодосия, 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Башенная д.6, ул.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Челнокова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д.59,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Греческая д.18, пер. Башенный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д.1.</a:t>
            </a:r>
          </a:p>
          <a:p>
            <a:pPr lvl="0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893,40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990,80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60 239 649,20руб. из них: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44 225 525,80 руб. (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16 014 123,40 руб. (бюджет РК).</a:t>
            </a:r>
          </a:p>
          <a:p>
            <a:pPr lvl="0"/>
            <a:endParaRPr lang="ru-RU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919789" y="2580613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Судак, с. Веселое, пер. Дорожный д.1.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121,50 кв.м.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152,50 кв.м.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4 ед.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9 271 847,50 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них: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5 783 764,50 руб. (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3 488 083,00 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(бюджет РК).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2465" y="4410603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Ялта,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Никита, ш. Южнобережное, д.15, строение Б.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173,20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кв.м.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176,60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кв.м.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4 ед.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10 737 103,40руб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них: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10 530 386,80 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206 716,60руб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(бюджет РК).</a:t>
            </a:r>
          </a:p>
        </p:txBody>
      </p:sp>
    </p:spTree>
    <p:extLst>
      <p:ext uri="{BB962C8B-B14F-4D97-AF65-F5344CB8AC3E}">
        <p14:creationId xmlns:p14="http://schemas.microsoft.com/office/powerpoint/2010/main" val="210303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429828" y="1043903"/>
            <a:ext cx="11560049" cy="3977846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ПО РЕАЛИЗАЦИИ ПРОЕКТА В 2020 ГОДУ: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25.03.2020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Срок подачи и рассмотрения заявок на приобретение квартир:</a:t>
            </a:r>
          </a:p>
          <a:p>
            <a:pPr lvl="0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38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квартир (для переселения 101 чел.) в строящемся МКД в пгт. Гвардейском (в том числе с. Журавлевка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3-х квартир (для переселения 7 чел.) на вторичном рынке недвижимости с.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Чайковское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р-н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 Перевального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3-х квартир (для переселения 7 чел.) на вторичном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рынке в г. Бахчисарае.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06.04.2020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Срок заключения контрактов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38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квартир (для переселения 101 чел.) в строящемся МКД в пгт. Гвардейском (в том числе с. Журавлевка);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3-х квартир (для переселения 7 чел.) на вторичном рынке недвижимости с.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Чайковское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(р-н п. Перевального);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3-х квартир (для переселения 7 чел.) на вторичном рынке в г. Бахчисарае.</a:t>
            </a:r>
          </a:p>
          <a:p>
            <a:pPr lvl="0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01.08.2020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окончания строительства в с. Долинном Бахчисарайского района;</a:t>
            </a:r>
          </a:p>
          <a:p>
            <a:pPr lvl="0"/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2020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переселения граждан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Долинное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Бахчисарайского района;</a:t>
            </a:r>
          </a:p>
          <a:p>
            <a:pPr marL="285750" lvl="0" indent="-285750">
              <a:buFontTx/>
              <a:buChar char="-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86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85850"/>
            <a:ext cx="6134100" cy="383675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 ЦЕЛИ И ЗАДАЧИ РЕГИОНАЛЬНОГО ПРОЕКТА: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1774325"/>
            <a:ext cx="1097279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До сентября 2025 года обеспечить устойчивое сокращение непригодного жилищного фонда в 11 муниципальных образованиях Республики Крым и расселить не менее 11,63 тысяч кв. м. аварийного жилищного фонда. </a:t>
            </a:r>
          </a:p>
          <a:p>
            <a:r>
              <a:rPr lang="ru-RU" sz="1400" i="1" dirty="0" smtClean="0"/>
              <a:t>	</a:t>
            </a:r>
            <a:endParaRPr lang="ru-RU" sz="1400" i="1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381307"/>
              </p:ext>
            </p:extLst>
          </p:nvPr>
        </p:nvGraphicFramePr>
        <p:xfrm>
          <a:off x="809626" y="3088011"/>
          <a:ext cx="10477500" cy="247242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3205507">
                  <a:extLst>
                    <a:ext uri="{9D8B030D-6E8A-4147-A177-3AD203B41FA5}">
                      <a16:colId xmlns:a16="http://schemas.microsoft.com/office/drawing/2014/main" xmlns="" val="4144532465"/>
                    </a:ext>
                  </a:extLst>
                </a:gridCol>
                <a:gridCol w="1152392">
                  <a:extLst>
                    <a:ext uri="{9D8B030D-6E8A-4147-A177-3AD203B41FA5}">
                      <a16:colId xmlns:a16="http://schemas.microsoft.com/office/drawing/2014/main" xmlns="" val="297068660"/>
                    </a:ext>
                  </a:extLst>
                </a:gridCol>
                <a:gridCol w="1082851">
                  <a:extLst>
                    <a:ext uri="{9D8B030D-6E8A-4147-A177-3AD203B41FA5}">
                      <a16:colId xmlns:a16="http://schemas.microsoft.com/office/drawing/2014/main" xmlns="" val="2610284116"/>
                    </a:ext>
                  </a:extLst>
                </a:gridCol>
                <a:gridCol w="1311344">
                  <a:extLst>
                    <a:ext uri="{9D8B030D-6E8A-4147-A177-3AD203B41FA5}">
                      <a16:colId xmlns:a16="http://schemas.microsoft.com/office/drawing/2014/main" xmlns="" val="1761378069"/>
                    </a:ext>
                  </a:extLst>
                </a:gridCol>
                <a:gridCol w="1241803">
                  <a:extLst>
                    <a:ext uri="{9D8B030D-6E8A-4147-A177-3AD203B41FA5}">
                      <a16:colId xmlns:a16="http://schemas.microsoft.com/office/drawing/2014/main" xmlns="" val="2734737121"/>
                    </a:ext>
                  </a:extLst>
                </a:gridCol>
                <a:gridCol w="1261671">
                  <a:extLst>
                    <a:ext uri="{9D8B030D-6E8A-4147-A177-3AD203B41FA5}">
                      <a16:colId xmlns:a16="http://schemas.microsoft.com/office/drawing/2014/main" xmlns="" val="2133265915"/>
                    </a:ext>
                  </a:extLst>
                </a:gridCol>
                <a:gridCol w="1221932">
                  <a:extLst>
                    <a:ext uri="{9D8B030D-6E8A-4147-A177-3AD203B41FA5}">
                      <a16:colId xmlns:a16="http://schemas.microsoft.com/office/drawing/2014/main" xmlns="" val="907056171"/>
                    </a:ext>
                  </a:extLst>
                </a:gridCol>
              </a:tblGrid>
              <a:tr h="288739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Наименование показателя 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Период, год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97263992"/>
                  </a:ext>
                </a:extLst>
              </a:tr>
              <a:tr h="2887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2019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2021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2022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2023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2024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706176988"/>
                  </a:ext>
                </a:extLst>
              </a:tr>
              <a:tr h="64565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</a:t>
                      </a:r>
                      <a:r>
                        <a:rPr lang="ru-RU" sz="1600" baseline="0" dirty="0" smtClean="0"/>
                        <a:t> кв.м. расселенного жилищного фонда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170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1220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1220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1580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3720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3720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3860435704"/>
                  </a:ext>
                </a:extLst>
              </a:tr>
              <a:tr h="1156203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Количество граждан расселенных из непригодного для проживания жилищного фонда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10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70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70*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90*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210*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210*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6649506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5604860"/>
            <a:ext cx="8590008" cy="57061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7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42" name="Прямая соединительная линия 41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 rotWithShape="1">
          <a:blip r:embed="rId11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11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78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5299" y="1019484"/>
            <a:ext cx="11463337" cy="623082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r>
              <a:rPr lang="ru-RU" sz="1800" dirty="0" smtClean="0"/>
              <a:t>Сведения о многоквартирных домах, которые признаны в установленном порядке до 01.01.2017 года аварийными и подлежащими сносу в связи с фактическим износом в процессе их эксплуатации</a:t>
            </a:r>
            <a:endParaRPr lang="ru-RU" sz="1800" dirty="0"/>
          </a:p>
        </p:txBody>
      </p:sp>
      <p:graphicFrame>
        <p:nvGraphicFramePr>
          <p:cNvPr id="45" name="Таблица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20791"/>
              </p:ext>
            </p:extLst>
          </p:nvPr>
        </p:nvGraphicFramePr>
        <p:xfrm>
          <a:off x="754335" y="1806236"/>
          <a:ext cx="10718526" cy="4319162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548256">
                  <a:extLst>
                    <a:ext uri="{9D8B030D-6E8A-4147-A177-3AD203B41FA5}">
                      <a16:colId xmlns:a16="http://schemas.microsoft.com/office/drawing/2014/main" xmlns="" val="3855595520"/>
                    </a:ext>
                  </a:extLst>
                </a:gridCol>
                <a:gridCol w="3193191">
                  <a:extLst>
                    <a:ext uri="{9D8B030D-6E8A-4147-A177-3AD203B41FA5}">
                      <a16:colId xmlns:a16="http://schemas.microsoft.com/office/drawing/2014/main" xmlns="" val="3004335035"/>
                    </a:ext>
                  </a:extLst>
                </a:gridCol>
                <a:gridCol w="2305430">
                  <a:extLst>
                    <a:ext uri="{9D8B030D-6E8A-4147-A177-3AD203B41FA5}">
                      <a16:colId xmlns:a16="http://schemas.microsoft.com/office/drawing/2014/main" xmlns="" val="3496527264"/>
                    </a:ext>
                  </a:extLst>
                </a:gridCol>
                <a:gridCol w="2888095">
                  <a:extLst>
                    <a:ext uri="{9D8B030D-6E8A-4147-A177-3AD203B41FA5}">
                      <a16:colId xmlns:a16="http://schemas.microsoft.com/office/drawing/2014/main" xmlns="" val="3490271002"/>
                    </a:ext>
                  </a:extLst>
                </a:gridCol>
                <a:gridCol w="1783554">
                  <a:extLst>
                    <a:ext uri="{9D8B030D-6E8A-4147-A177-3AD203B41FA5}">
                      <a16:colId xmlns:a16="http://schemas.microsoft.com/office/drawing/2014/main" xmlns="" val="4106794176"/>
                    </a:ext>
                  </a:extLst>
                </a:gridCol>
              </a:tblGrid>
              <a:tr h="10777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Наименование МО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Количество</a:t>
                      </a:r>
                      <a:endParaRPr lang="ru-RU" sz="14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МКД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Общая площадь аварийного жилищного фонда, подлежащего  расселению до </a:t>
                      </a:r>
                      <a:endParaRPr lang="ru-RU" sz="1400">
                        <a:effectLst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 сентября 2025 года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Кол-во  человек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95529127"/>
                  </a:ext>
                </a:extLst>
              </a:tr>
              <a:tr h="2775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Итого по Республике Крым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</a:rPr>
                        <a:t>55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  <a:r>
                        <a:rPr lang="uk-UA" sz="16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330,39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1 </a:t>
                      </a:r>
                      <a:r>
                        <a:rPr lang="uk-UA" sz="1600" dirty="0" smtClean="0">
                          <a:effectLst/>
                        </a:rPr>
                        <a:t>549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968081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г. Алушта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442,00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</a:rPr>
                        <a:t>35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36299428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>
                          <a:effectLst/>
                        </a:rPr>
                        <a:t>Бахчисарайский район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2 271,30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155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4135967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Белогорский район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 </a:t>
                      </a:r>
                      <a:r>
                        <a:rPr lang="ru-RU" sz="1600" dirty="0" smtClean="0">
                          <a:effectLst/>
                        </a:rPr>
                        <a:t>588,98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116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47713801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г. Керчь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 </a:t>
                      </a:r>
                      <a:r>
                        <a:rPr lang="ru-RU" sz="1600" dirty="0" smtClean="0">
                          <a:effectLst/>
                        </a:rPr>
                        <a:t>595,94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73832682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5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г. Саки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2 517,78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81533985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6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Сакский район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2</a:t>
                      </a:r>
                      <a:r>
                        <a:rPr lang="ru-RU" sz="1600" baseline="0" dirty="0">
                          <a:effectLst/>
                        </a:rPr>
                        <a:t> </a:t>
                      </a:r>
                      <a:r>
                        <a:rPr lang="ru-RU" sz="1600" baseline="0" dirty="0" smtClean="0">
                          <a:effectLst/>
                        </a:rPr>
                        <a:t>501,09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176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48910277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г. Симферополь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8 239,40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605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34025202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Симферопольский район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1 885,90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0006179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г. Судак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121,5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2928465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г. Феодосия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993,30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70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77250096"/>
                  </a:ext>
                </a:extLst>
              </a:tr>
              <a:tr h="269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 Ялта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173,20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2737634"/>
                  </a:ext>
                </a:extLst>
              </a:tr>
            </a:tbl>
          </a:graphicData>
        </a:graphic>
      </p:graphicFrame>
      <p:pic>
        <p:nvPicPr>
          <p:cNvPr id="46" name="Рисунок 45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01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-666749" y="746165"/>
            <a:ext cx="11744324" cy="1146302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ПРОЕКТА НА 2019 – 2024 ГОДЫ:</a:t>
            </a: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ctr"/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1 496 445,99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1 143 534,00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352 911,99 тыс.руб.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-42275" y="1348875"/>
            <a:ext cx="9386296" cy="5116620"/>
          </a:xfrm>
          <a:prstGeom prst="rect">
            <a:avLst/>
          </a:prstGeom>
          <a:noFill/>
        </p:spPr>
        <p:txBody>
          <a:bodyPr wrap="square" lIns="68415" tIns="34208" rIns="68415" bIns="34208" rtlCol="0">
            <a:spAutoFit/>
          </a:bodyPr>
          <a:lstStyle/>
          <a:p>
            <a:pPr algn="ctr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 –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51 911,071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федеральный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48 471,3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бюджет Республики 3 439,771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 –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112 981,437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федеральный бюджет – 102 989,979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бюджет Республики 9 991,458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 –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94 915,017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78 482,428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бюджет Республики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16 432,588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2022*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 –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400 800,572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федеральный бюджет – 316 215,413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бюджет Республики 84 585,158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2023*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 – 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755 589,299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 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536 835,216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 бюджет Республики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218 754,083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1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2024*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год –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80 248,600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бюджет – 60 539,677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бюджет Республики 19 708,923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тыс.руб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*- объемы финансирования Регионального проекта с 2020 года буду корректироваться после уточнения финансирования на соответствующий период 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47" name="Рисунок 46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53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2543415" y="752475"/>
            <a:ext cx="70098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5781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реализации  </a:t>
            </a:r>
            <a:r>
              <a:rPr kumimoji="0" lang="ru-RU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Регионального проекта</a:t>
            </a: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078832" y="1039001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5781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kumimoji="0" lang="ru-RU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проектом методических рекомендаций Минстрой РФ по разработке Региональной адресной программы по переселению граждан из аварийного жилищного фонда, признанного таковым до 1.01.2017 года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5781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800" b="0" i="1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5781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Справочно</a:t>
            </a:r>
            <a:r>
              <a:rPr kumimoji="0" lang="ru-RU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: признанно  таковым до 01.01.2017 в количестве </a:t>
            </a:r>
            <a:r>
              <a:rPr kumimoji="0" lang="ru-RU" sz="1200" b="0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51 </a:t>
            </a:r>
            <a:r>
              <a:rPr kumimoji="0" lang="ru-RU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единиц.</a:t>
            </a:r>
            <a:endParaRPr kumimoji="0" lang="ru-RU" sz="11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5781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94908" y="1971949"/>
            <a:ext cx="5515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Регионального проекта </a:t>
            </a: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способы реализации и годам: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48800" y="3150780"/>
            <a:ext cx="7056307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Бахчисарайский район, с. Долинное, ул. Ленина, д.11.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878,20 кв.м.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878,20 кв.м.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15 ед.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42 570 000,00 руб. (средства федерального бюджета).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Расселено: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2 ед.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123,6 кв.м.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переселения: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5 883,73 тыс. руб.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Заключены 13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государственнных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контрактов  на приобретение 13 квартир в строящемся 4-х этажном, 1 подъездном МКД в с. Долинном Бахчисарайского района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754,60 кв.м. 49 чел.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окончания строительства - 01.08.2020 г.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переселения граждан – декабрь 2020 года.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7727139" y="3150780"/>
            <a:ext cx="45053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г. Феодосия, ул. Пименова, д.28.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99,9 кв.м.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106,6 кв.м.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3 ед.</a:t>
            </a:r>
          </a:p>
          <a:p>
            <a:pPr lvl="0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5 074, 48 тыс. руб.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Расселено в полном объеме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843327" y="2461071"/>
            <a:ext cx="45053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 </a:t>
            </a:r>
          </a:p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170 кв. м</a:t>
            </a:r>
          </a:p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Расселяемые аварийные МКД: </a:t>
            </a:r>
          </a:p>
          <a:p>
            <a:pPr lvl="0" algn="ctr">
              <a:lnSpc>
                <a:spcPct val="100000"/>
              </a:lnSpc>
              <a:spcAft>
                <a:spcPts val="0"/>
              </a:spcAft>
            </a:pP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39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366245" y="1072926"/>
            <a:ext cx="5515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Регионального проекта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способы реализации и годам: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885430" y="2487337"/>
            <a:ext cx="507320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Бахчисарайский район, г. Бахчисарай,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Толбухина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д.25.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142,60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153,7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ед.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8 267 984,1 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них: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8 185 304,26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(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82 679,84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(бюджет РК).</a:t>
            </a:r>
          </a:p>
          <a:p>
            <a:pPr lvl="0"/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Опубликованы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извещения: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3-х квартир (для переселения 7 чел.) на вторичном рынке </a:t>
            </a:r>
            <a:r>
              <a:rPr lang="ru-RU" sz="1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г. Бахчисарае.</a:t>
            </a:r>
            <a:endParaRPr lang="ru-RU" sz="14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подачи и рассмотрения заявок – 25.03.2020г.</a:t>
            </a:r>
          </a:p>
          <a:p>
            <a:pPr marL="285750" lvl="0" indent="-285750">
              <a:buFontTx/>
              <a:buChar char="-"/>
            </a:pP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заключения контрактов – 06.04.2020 г.</a:t>
            </a:r>
          </a:p>
          <a:p>
            <a:pPr lvl="0"/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0000"/>
              </a:lnSpc>
              <a:spcAft>
                <a:spcPts val="0"/>
              </a:spcAft>
            </a:pPr>
            <a:endParaRPr lang="ru-RU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00000"/>
              </a:lnSpc>
              <a:spcAft>
                <a:spcPts val="0"/>
              </a:spcAft>
            </a:pP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2649" y="2518115"/>
            <a:ext cx="665278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Симферопольский </a:t>
            </a:r>
            <a:r>
              <a:rPr lang="ru-RU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район, </a:t>
            </a:r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 Гвардейское, ул. Рыкова, д.34, 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Ефимова, д.42, ул. Рыкова д.3/115, ул. Сторожевой разъезд 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д.1</a:t>
            </a:r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 Журавлевка, ул. Партизанская, д.13, с. </a:t>
            </a:r>
            <a:r>
              <a:rPr lang="ru-RU" sz="12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Чайковское</a:t>
            </a:r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b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 Ангарская, д.15.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1885,90 кв.м.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2 052,30 кв.м.</a:t>
            </a:r>
            <a:endParaRPr lang="ru-RU" sz="1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 </a:t>
            </a:r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</a:t>
            </a:r>
          </a:p>
          <a:p>
            <a:pPr lvl="0"/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110 399 373,90 руб. из них:</a:t>
            </a:r>
          </a:p>
          <a:p>
            <a:pPr marL="285750" lvl="0" indent="-285750">
              <a:buFontTx/>
              <a:buChar char="-"/>
            </a:pP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100 433 736,51 руб. (</a:t>
            </a:r>
            <a:r>
              <a:rPr lang="ru-RU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9 965 637,39 руб. (бюджет РК).</a:t>
            </a:r>
          </a:p>
          <a:p>
            <a:pPr lvl="0"/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Опубликованы извещения:</a:t>
            </a:r>
          </a:p>
          <a:p>
            <a:pPr marL="285750" lvl="0" indent="-285750">
              <a:buFontTx/>
              <a:buChar char="-"/>
            </a:pP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приобретение 38 квартир (для переселения 101 чел.) в строящемся МКД </a:t>
            </a:r>
            <a:b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пгт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Гвардейском (в том числе с. Журавлевка);</a:t>
            </a:r>
          </a:p>
          <a:p>
            <a:pPr marL="285750" lvl="0" indent="-285750">
              <a:buFontTx/>
              <a:buChar char="-"/>
            </a:pP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приобретение 3-х квартир (для переселения 7 чел.) на вторичном рынке недвижимости с. </a:t>
            </a:r>
            <a:r>
              <a:rPr lang="ru-RU" sz="1200" i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Чайковское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(р-н п. Перевального).</a:t>
            </a:r>
          </a:p>
          <a:p>
            <a:pPr marL="285750" lvl="0" indent="-285750">
              <a:buFontTx/>
              <a:buChar char="-"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подачи и рассмотрения заявок – 25.03.2020г.</a:t>
            </a:r>
          </a:p>
          <a:p>
            <a:pPr marL="285750" lvl="0" indent="-285750">
              <a:buFontTx/>
              <a:buChar char="-"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заключения контрактов – 06.04.2020 г.</a:t>
            </a:r>
            <a:endParaRPr lang="ru-RU" sz="1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95799" y="1608093"/>
            <a:ext cx="31851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1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220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Расселяемые аварийные МКД: </a:t>
            </a:r>
          </a:p>
        </p:txBody>
      </p:sp>
    </p:spTree>
    <p:extLst>
      <p:ext uri="{BB962C8B-B14F-4D97-AF65-F5344CB8AC3E}">
        <p14:creationId xmlns:p14="http://schemas.microsoft.com/office/powerpoint/2010/main" val="255725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338359" y="744326"/>
            <a:ext cx="5515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Регионального проекта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способы реализации и годам: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460586" y="2723693"/>
            <a:ext cx="55420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Сакский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район, пгт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Новофедоровка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ул.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Лобозова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д.19, ул. Школьная д.11, ул. Школьная д.13,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Лобозова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д.17.</a:t>
            </a:r>
          </a:p>
          <a:p>
            <a:pPr lvl="0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1655,34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1685,64 </a:t>
            </a:r>
            <a:r>
              <a:rPr lang="ru-RU" sz="16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 ед.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94 915 017,12 руб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них:</a:t>
            </a:r>
          </a:p>
          <a:p>
            <a:pPr marL="285750" lvl="0" indent="-285750">
              <a:buFontTx/>
              <a:buChar char="-"/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78 482 428,22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(</a:t>
            </a:r>
            <a:r>
              <a:rPr lang="ru-RU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16 432 588,90руб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(бюджет РК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70146" y="1407302"/>
            <a:ext cx="33150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 </a:t>
            </a:r>
          </a:p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1 220 кв. м</a:t>
            </a:r>
          </a:p>
          <a:p>
            <a:pPr lvl="0" algn="ctr">
              <a:lnSpc>
                <a:spcPct val="100000"/>
              </a:lnSpc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Расселяемые аварийные МКД: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402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338359" y="744326"/>
            <a:ext cx="5515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Регионального проекта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способы реализации и годам: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24407" y="3599867"/>
            <a:ext cx="53272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Сакский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Сизовка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ул. Ленина д.13,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Парковая д.6, ул. Пушкина д.9, с.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Яркое,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 Станция Яркая, км 21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д.2.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845,75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858,44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52 073 828,84руб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них: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40 260 237,25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(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11 813 591,59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(бюджет РК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820714" y="1307155"/>
            <a:ext cx="4794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</a:p>
          <a:p>
            <a:pPr lvl="0"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1 580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 м</a:t>
            </a:r>
          </a:p>
          <a:p>
            <a:pPr lvl="0"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Расселяемые аварийные МКД: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071229" y="2044070"/>
            <a:ext cx="60493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Бахчисарай, ул.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Гаспринского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д. 6, ул. Краснофлотская д. 10, </a:t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ул. Ленина д. 26, ул. Ленина д.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48, ул.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Ленина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98, ул. Пушкина д. 29.</a:t>
            </a:r>
          </a:p>
          <a:p>
            <a:pPr lvl="0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1 250,50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1 507,90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91 470 721,90 руб. из них: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57 751 983,29руб. (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33 718 738,61руб. (бюджет РК).</a:t>
            </a:r>
          </a:p>
          <a:p>
            <a:pPr lvl="0"/>
            <a:endParaRPr lang="ru-RU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Белогорск, ул. Крылова д.19, ул. Луговая д.3,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Перекопская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д.23,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Семашко д.22, ул. Серова д.6,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Чапаева </a:t>
            </a:r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д.9, ул. Крылова д. 42.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1 588,98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1 723,10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104 524 969,10руб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них: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76 624 788,14руб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27 900 180,96руб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(бюджет РК).</a:t>
            </a:r>
          </a:p>
          <a:p>
            <a:pPr lvl="0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строительства МКД, переселение граждан в 2023 году.</a:t>
            </a:r>
          </a:p>
          <a:p>
            <a:pPr lvl="0"/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4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43971" y="2005699"/>
            <a:ext cx="50604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г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Саки, 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Ленина, д.48, ул. Курортная д.31,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Курортная д.4, ул. Революции, д. 20.</a:t>
            </a:r>
          </a:p>
          <a:p>
            <a:pPr lvl="0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2 517,78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2 517,78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83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переселения 152 731 052,58 руб. 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141 578 405,27 руб.(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11 152 647,31руб. (бюджет РК).</a:t>
            </a:r>
          </a:p>
        </p:txBody>
      </p:sp>
    </p:spTree>
    <p:extLst>
      <p:ext uri="{BB962C8B-B14F-4D97-AF65-F5344CB8AC3E}">
        <p14:creationId xmlns:p14="http://schemas.microsoft.com/office/powerpoint/2010/main" val="219414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7784" b="82804" l="55721" r="93481"/>
                    </a14:imgEffect>
                  </a14:imgLayer>
                </a14:imgProps>
              </a:ext>
            </a:extLst>
          </a:blip>
          <a:srcRect l="51001" t="43407" r="1799" b="12819"/>
          <a:stretch/>
        </p:blipFill>
        <p:spPr>
          <a:xfrm>
            <a:off x="5624498" y="6363961"/>
            <a:ext cx="1133475" cy="3987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9537" y="6363961"/>
            <a:ext cx="161925" cy="398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261937" y="6363961"/>
            <a:ext cx="161925" cy="3987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414337" y="6363961"/>
            <a:ext cx="161925" cy="3987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557212" y="6363961"/>
            <a:ext cx="161925" cy="3987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609724" y="6363961"/>
            <a:ext cx="161925" cy="3987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452561" y="6363961"/>
            <a:ext cx="161925" cy="3987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771648" y="6363961"/>
            <a:ext cx="161925" cy="39879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967789" y="6363961"/>
            <a:ext cx="161925" cy="39879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672511" y="6363961"/>
            <a:ext cx="161925" cy="3987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429874" y="6363961"/>
            <a:ext cx="161925" cy="3987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591799" y="6363961"/>
            <a:ext cx="161925" cy="39879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267948" y="6363961"/>
            <a:ext cx="161925" cy="39879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634786" y="6363961"/>
            <a:ext cx="161925" cy="39879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796711" y="6363961"/>
            <a:ext cx="161925" cy="39879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958636" y="6363961"/>
            <a:ext cx="161925" cy="39879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810625" y="6363961"/>
            <a:ext cx="161925" cy="39879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928812" y="6363961"/>
            <a:ext cx="161925" cy="39879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1472861" y="6363961"/>
            <a:ext cx="161925" cy="39879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10106023" y="6363961"/>
            <a:ext cx="161925" cy="39879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8515349" y="6363961"/>
            <a:ext cx="161925" cy="398790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517104" y="6363961"/>
            <a:ext cx="161925" cy="398790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350415" y="6363961"/>
            <a:ext cx="161925" cy="398790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193254" y="6363961"/>
            <a:ext cx="161925" cy="39879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 rotWithShape="1">
          <a:blip r:embed="rId4"/>
          <a:srcRect l="5179" t="6175" r="69239" b="61257"/>
          <a:stretch/>
        </p:blipFill>
        <p:spPr>
          <a:xfrm>
            <a:off x="3026566" y="6363961"/>
            <a:ext cx="161925" cy="39879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709612" y="6369129"/>
            <a:ext cx="295274" cy="3936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2078832" y="6369129"/>
            <a:ext cx="295274" cy="39362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3673077" y="6363961"/>
            <a:ext cx="295274" cy="39362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8227213" y="6363961"/>
            <a:ext cx="295274" cy="39362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9832175" y="6363961"/>
            <a:ext cx="295274" cy="39362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5"/>
          <a:srcRect l="3277" t="42737" r="73615" b="30215"/>
          <a:stretch/>
        </p:blipFill>
        <p:spPr>
          <a:xfrm>
            <a:off x="11177587" y="6363961"/>
            <a:ext cx="295274" cy="393622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109538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8227213" y="6757583"/>
            <a:ext cx="3858813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3968351" y="6757583"/>
            <a:ext cx="4258862" cy="0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>
            <a:off x="4780294" y="6352484"/>
            <a:ext cx="624715" cy="39878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85CBA7"/>
              </a:clrFrom>
              <a:clrTo>
                <a:srgbClr val="85CBA7">
                  <a:alpha val="0"/>
                </a:srgbClr>
              </a:clrTo>
            </a:clrChange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0533" b="88273" l="71000" r="99000">
                        <a14:foregroundMark x1="91222" y1="52878" x2="91222" y2="52878"/>
                        <a14:foregroundMark x1="75889" y1="64819" x2="76222" y2="80171"/>
                        <a14:foregroundMark x1="97222" y1="66098" x2="97556" y2="82303"/>
                      </a14:backgroundRemoval>
                    </a14:imgEffect>
                  </a14:imgLayer>
                </a14:imgProps>
              </a:ext>
            </a:extLst>
          </a:blip>
          <a:srcRect l="71556" t="50426" r="778" b="12474"/>
          <a:stretch/>
        </p:blipFill>
        <p:spPr>
          <a:xfrm flipH="1">
            <a:off x="6812326" y="6342149"/>
            <a:ext cx="624715" cy="398789"/>
          </a:xfrm>
          <a:prstGeom prst="rect">
            <a:avLst/>
          </a:prstGeom>
        </p:spPr>
      </p:pic>
      <p:cxnSp>
        <p:nvCxnSpPr>
          <p:cNvPr id="40" name="Прямая соединительная линия 39"/>
          <p:cNvCxnSpPr/>
          <p:nvPr/>
        </p:nvCxnSpPr>
        <p:spPr>
          <a:xfrm flipV="1">
            <a:off x="0" y="752475"/>
            <a:ext cx="12192000" cy="28575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1" name="Рисунок 40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1930" t="18421" r="21052" b="15789"/>
          <a:stretch/>
        </p:blipFill>
        <p:spPr>
          <a:xfrm>
            <a:off x="190500" y="64000"/>
            <a:ext cx="619126" cy="728774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809626" y="143953"/>
            <a:ext cx="15811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ЖИЛИЩНО-КОММУНАЛЬНОГО ХОЗЯЙСТВА</a:t>
            </a:r>
          </a:p>
          <a:p>
            <a:r>
              <a:rPr lang="ru-RU" sz="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КРЫМ</a:t>
            </a:r>
            <a:endParaRPr lang="ru-RU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228850" y="132229"/>
            <a:ext cx="10144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ПРОЕКТ</a:t>
            </a:r>
            <a:b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УСТОЙЧИВОГО СОКРАЩЕНИЯ НЕПРИГОДНОГО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37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ПРОЖИВАНИЯ ЖИЛИЩНОГО </a:t>
            </a:r>
            <a:r>
              <a:rPr lang="ru-RU" sz="137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ФОНДА»</a:t>
            </a:r>
            <a:endParaRPr lang="en-US" sz="137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>
            <a:off x="2543415" y="6142541"/>
            <a:ext cx="333127" cy="61504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 rotWithShape="1">
          <a:blip r:embed="rId10"/>
          <a:srcRect l="13749" t="11794" r="64662" b="68613"/>
          <a:stretch/>
        </p:blipFill>
        <p:spPr>
          <a:xfrm rot="10800000" flipV="1">
            <a:off x="9324388" y="6142541"/>
            <a:ext cx="329193" cy="58210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3295343" y="667173"/>
            <a:ext cx="5515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Механизмы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Регионального проекта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способы реализации и годам: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82095" y="1891879"/>
            <a:ext cx="50604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1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Алушта, 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Таврическая д.29, с. Малый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маяк, </a:t>
            </a: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К. Маркса д.18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442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530 </a:t>
            </a:r>
            <a:r>
              <a:rPr lang="ru-RU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32 186 900,00руб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них: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21 040 526,00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(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11 146 374,00руб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(бюджет РК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93877" y="1215380"/>
            <a:ext cx="47947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</a:p>
          <a:p>
            <a:pPr lvl="0"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показатели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3 720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кв. м</a:t>
            </a:r>
          </a:p>
          <a:p>
            <a:pPr lvl="0" algn="ctr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Расселяемые аварийные МКД: 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599469" y="2107322"/>
            <a:ext cx="50604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г. Керчь ул.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Орджаникидзе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д.6, ул.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Большевитская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д.42,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Венцетти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д.6, ул. Л. Толстого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д.10, 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Маяка д.19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2 595,94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2 629,98 кв.м.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52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159 718 685,40 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0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- 123 574 531,82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(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lvl="0"/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- 36 144 153,58руб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(бюджет РК).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188491" y="4025115"/>
            <a:ext cx="50604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Симферополь, 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Гоголя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д.61В,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Гоголя д.93А,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Курчатова д.5, ул. Лескова д.58, ул.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Матэ-Залки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д.1А, </a:t>
            </a:r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Турецкая д.21Г, пер. Стрелковый д.30.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Расселяемая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8 239,40 кв.м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Приобретаемая площадь: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9 281,80 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кв.м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259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ед.</a:t>
            </a:r>
          </a:p>
          <a:p>
            <a:pPr lvl="0"/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стоимость переселения: </a:t>
            </a: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563 683 714,00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из них: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392 220 158,20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руб. (</a:t>
            </a:r>
            <a:r>
              <a:rPr lang="ru-RU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фед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бюджет);</a:t>
            </a:r>
          </a:p>
          <a:p>
            <a:pPr marL="285750" lvl="0" indent="-285750">
              <a:buFontTx/>
              <a:buChar char="-"/>
            </a:pPr>
            <a:r>
              <a:rPr lang="ru-RU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171 463 555,80 руб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(бюджет РК).</a:t>
            </a:r>
          </a:p>
        </p:txBody>
      </p:sp>
    </p:spTree>
    <p:extLst>
      <p:ext uri="{BB962C8B-B14F-4D97-AF65-F5344CB8AC3E}">
        <p14:creationId xmlns:p14="http://schemas.microsoft.com/office/powerpoint/2010/main" val="162073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1903</TotalTime>
  <Words>1603</Words>
  <Application>Microsoft Office PowerPoint</Application>
  <PresentationFormat>Произвольный</PresentationFormat>
  <Paragraphs>353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83</cp:revision>
  <cp:lastPrinted>2020-03-13T11:55:33Z</cp:lastPrinted>
  <dcterms:created xsi:type="dcterms:W3CDTF">2019-02-14T07:44:27Z</dcterms:created>
  <dcterms:modified xsi:type="dcterms:W3CDTF">2020-03-13T12:08:33Z</dcterms:modified>
</cp:coreProperties>
</file>